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 Light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Light-bold.fntdata"/><Relationship Id="rId14" Type="http://schemas.openxmlformats.org/officeDocument/2006/relationships/font" Target="fonts/RobotoLight-regular.fntdata"/><Relationship Id="rId17" Type="http://schemas.openxmlformats.org/officeDocument/2006/relationships/font" Target="fonts/RobotoLight-boldItalic.fntdata"/><Relationship Id="rId16" Type="http://schemas.openxmlformats.org/officeDocument/2006/relationships/font" Target="fonts/Roboto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5300d8f427_3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5300d8f427_3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5300d8f427_1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5300d8f427_1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5351f1f8c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5351f1f8c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5351f1f8c1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5351f1f8c1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5351f1f8c1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5351f1f8c1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5351f1f8c1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5351f1f8c1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5351f1f8c1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5351f1f8c1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Глобальная сеть — 16000 TEU.</a:t>
            </a:r>
            <a:endParaRPr sz="16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Оперативная выдача в любой точке мира</a:t>
            </a:r>
            <a:endParaRPr sz="16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0650" y="1543800"/>
            <a:ext cx="1982706" cy="94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590700" y="1299088"/>
            <a:ext cx="5568600" cy="12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Управляем контейнерным парком по всему миру</a:t>
            </a:r>
            <a:endParaRPr sz="3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686750" y="2635538"/>
            <a:ext cx="5100600" cy="42900"/>
          </a:xfrm>
          <a:prstGeom prst="rect">
            <a:avLst/>
          </a:prstGeom>
          <a:gradFill>
            <a:gsLst>
              <a:gs pos="0">
                <a:srgbClr val="2797FF"/>
              </a:gs>
              <a:gs pos="100000">
                <a:srgbClr val="E440FF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590700" y="2875063"/>
            <a:ext cx="5400900" cy="8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Глобальная сеть активов открывает новые возможности для вашей логистики. Все типы контейнеров. Любой объем TEU. Оперативная выдача в любой точке мира.</a:t>
            </a:r>
            <a:endParaRPr sz="14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idx="1" type="subTitle"/>
          </p:nvPr>
        </p:nvSpPr>
        <p:spPr>
          <a:xfrm>
            <a:off x="522150" y="686969"/>
            <a:ext cx="2342400" cy="61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16 000 TEU</a:t>
            </a:r>
            <a:endParaRPr sz="3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8" name="Google Shape;68;p15"/>
          <p:cNvSpPr/>
          <p:nvPr/>
        </p:nvSpPr>
        <p:spPr>
          <a:xfrm>
            <a:off x="618200" y="1412275"/>
            <a:ext cx="2439300" cy="32700"/>
          </a:xfrm>
          <a:prstGeom prst="rect">
            <a:avLst/>
          </a:prstGeom>
          <a:gradFill>
            <a:gsLst>
              <a:gs pos="0">
                <a:srgbClr val="2797FF"/>
              </a:gs>
              <a:gs pos="100000">
                <a:srgbClr val="E440FF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subTitle"/>
          </p:nvPr>
        </p:nvSpPr>
        <p:spPr>
          <a:xfrm>
            <a:off x="522150" y="1523018"/>
            <a:ext cx="2664300" cy="3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доступный парк контейнеров</a:t>
            </a:r>
            <a:endParaRPr sz="14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70" name="Google Shape;70;p15"/>
          <p:cNvSpPr txBox="1"/>
          <p:nvPr>
            <p:ph idx="1" type="subTitle"/>
          </p:nvPr>
        </p:nvSpPr>
        <p:spPr>
          <a:xfrm>
            <a:off x="3855725" y="686975"/>
            <a:ext cx="1846500" cy="61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200</a:t>
            </a:r>
            <a:endParaRPr sz="3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71" name="Google Shape;71;p15"/>
          <p:cNvSpPr/>
          <p:nvPr/>
        </p:nvSpPr>
        <p:spPr>
          <a:xfrm>
            <a:off x="3951775" y="1412275"/>
            <a:ext cx="1750500" cy="32700"/>
          </a:xfrm>
          <a:prstGeom prst="rect">
            <a:avLst/>
          </a:prstGeom>
          <a:gradFill>
            <a:gsLst>
              <a:gs pos="0">
                <a:srgbClr val="2797FF"/>
              </a:gs>
              <a:gs pos="100000">
                <a:srgbClr val="E440FF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 txBox="1"/>
          <p:nvPr>
            <p:ph idx="1" type="subTitle"/>
          </p:nvPr>
        </p:nvSpPr>
        <p:spPr>
          <a:xfrm>
            <a:off x="3855725" y="1523025"/>
            <a:ext cx="2025300" cy="3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портов и терминалов</a:t>
            </a:r>
            <a:endParaRPr sz="14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73" name="Google Shape;73;p15"/>
          <p:cNvSpPr txBox="1"/>
          <p:nvPr>
            <p:ph idx="1" type="subTitle"/>
          </p:nvPr>
        </p:nvSpPr>
        <p:spPr>
          <a:xfrm>
            <a:off x="6550300" y="686975"/>
            <a:ext cx="1846500" cy="61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80</a:t>
            </a:r>
            <a:endParaRPr sz="3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812" y="2296475"/>
            <a:ext cx="4201023" cy="1958412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/>
          <p:nvPr/>
        </p:nvSpPr>
        <p:spPr>
          <a:xfrm>
            <a:off x="6646350" y="1412275"/>
            <a:ext cx="1750500" cy="32700"/>
          </a:xfrm>
          <a:prstGeom prst="rect">
            <a:avLst/>
          </a:prstGeom>
          <a:gradFill>
            <a:gsLst>
              <a:gs pos="0">
                <a:srgbClr val="2797FF"/>
              </a:gs>
              <a:gs pos="100000">
                <a:srgbClr val="E440FF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5"/>
          <p:cNvSpPr txBox="1"/>
          <p:nvPr>
            <p:ph idx="1" type="subTitle"/>
          </p:nvPr>
        </p:nvSpPr>
        <p:spPr>
          <a:xfrm>
            <a:off x="6550300" y="1523025"/>
            <a:ext cx="2025300" cy="3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доступных стран</a:t>
            </a:r>
            <a:endParaRPr sz="14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5761" y="2707150"/>
            <a:ext cx="1200925" cy="31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188" y="2678925"/>
            <a:ext cx="1200924" cy="369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0175" y="2296475"/>
            <a:ext cx="4201023" cy="1958412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>
            <p:ph idx="1" type="subTitle"/>
          </p:nvPr>
        </p:nvSpPr>
        <p:spPr>
          <a:xfrm>
            <a:off x="522150" y="3320825"/>
            <a:ext cx="3429600" cy="7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Мы являемся дистрибьюторами по продаже контейнеров китайских заводов Singamas Container Holdings и China International Marine Containers</a:t>
            </a:r>
            <a:endParaRPr sz="10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1" name="Google Shape;81;p15"/>
          <p:cNvSpPr txBox="1"/>
          <p:nvPr>
            <p:ph idx="1" type="subTitle"/>
          </p:nvPr>
        </p:nvSpPr>
        <p:spPr>
          <a:xfrm>
            <a:off x="5023975" y="3320825"/>
            <a:ext cx="3429600" cy="7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Как дистрибьюторы, мы участники глобальной сети контейнерных складов данных заводов в Азиатско-Тихоокеанском регионе</a:t>
            </a:r>
            <a:endParaRPr sz="10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2" name="Google Shape;82;p15"/>
          <p:cNvSpPr txBox="1"/>
          <p:nvPr>
            <p:ph idx="1" type="subTitle"/>
          </p:nvPr>
        </p:nvSpPr>
        <p:spPr>
          <a:xfrm>
            <a:off x="5023975" y="2543525"/>
            <a:ext cx="3183600" cy="4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1 000 000 TEU</a:t>
            </a:r>
            <a:endParaRPr sz="18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3" name="Google Shape;83;p15"/>
          <p:cNvSpPr txBox="1"/>
          <p:nvPr>
            <p:ph idx="1" type="subTitle"/>
          </p:nvPr>
        </p:nvSpPr>
        <p:spPr>
          <a:xfrm>
            <a:off x="5023975" y="2908075"/>
            <a:ext cx="2025300" cy="3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Объем производства в год</a:t>
            </a:r>
            <a:endParaRPr sz="10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idx="1" type="subTitle"/>
          </p:nvPr>
        </p:nvSpPr>
        <p:spPr>
          <a:xfrm>
            <a:off x="590700" y="1035825"/>
            <a:ext cx="5568600" cy="12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MY CONTAINERS — технологическая компания, встроенная в глобальную партнерскую сеть логистических активов и управляющая контейнерным парком по всему миру</a:t>
            </a:r>
            <a:endParaRPr sz="18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9" name="Google Shape;89;p16"/>
          <p:cNvSpPr/>
          <p:nvPr/>
        </p:nvSpPr>
        <p:spPr>
          <a:xfrm>
            <a:off x="686750" y="2551125"/>
            <a:ext cx="5100600" cy="42900"/>
          </a:xfrm>
          <a:prstGeom prst="rect">
            <a:avLst/>
          </a:prstGeom>
          <a:gradFill>
            <a:gsLst>
              <a:gs pos="0">
                <a:srgbClr val="2797FF"/>
              </a:gs>
              <a:gs pos="100000">
                <a:srgbClr val="E440FF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6"/>
          <p:cNvSpPr txBox="1"/>
          <p:nvPr>
            <p:ph idx="1" type="subTitle"/>
          </p:nvPr>
        </p:nvSpPr>
        <p:spPr>
          <a:xfrm>
            <a:off x="590700" y="2790669"/>
            <a:ext cx="6555900" cy="13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●"/>
            </a:pPr>
            <a:r>
              <a:rPr lang="ru" sz="14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Опыт управления контейнерным парком более 6 лет</a:t>
            </a:r>
            <a:endParaRPr sz="14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●"/>
            </a:pPr>
            <a:r>
              <a:rPr lang="ru" sz="14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В 2021 году команда перевезла 60 000 TEU</a:t>
            </a:r>
            <a:endParaRPr sz="14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●"/>
            </a:pPr>
            <a:r>
              <a:rPr lang="ru" sz="14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Решаем операционные задачи (ремонт парка, свв и другие)</a:t>
            </a:r>
            <a:endParaRPr sz="14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400"/>
              <a:buFont typeface="Roboto Light"/>
              <a:buChar char="●"/>
            </a:pPr>
            <a:r>
              <a:rPr lang="ru" sz="14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Сеть постоянных клиентов из 30 стран</a:t>
            </a:r>
            <a:endParaRPr sz="14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idx="1" type="subTitle"/>
          </p:nvPr>
        </p:nvSpPr>
        <p:spPr>
          <a:xfrm>
            <a:off x="590700" y="420600"/>
            <a:ext cx="6498600" cy="6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Инновационность компании</a:t>
            </a:r>
            <a:endParaRPr sz="3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6" name="Google Shape;96;p17"/>
          <p:cNvSpPr/>
          <p:nvPr/>
        </p:nvSpPr>
        <p:spPr>
          <a:xfrm>
            <a:off x="686750" y="2064675"/>
            <a:ext cx="3669900" cy="42900"/>
          </a:xfrm>
          <a:prstGeom prst="rect">
            <a:avLst/>
          </a:prstGeom>
          <a:gradFill>
            <a:gsLst>
              <a:gs pos="0">
                <a:srgbClr val="2797FF"/>
              </a:gs>
              <a:gs pos="100000">
                <a:srgbClr val="E440FF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7"/>
          <p:cNvSpPr txBox="1"/>
          <p:nvPr>
            <p:ph idx="1" type="subTitle"/>
          </p:nvPr>
        </p:nvSpPr>
        <p:spPr>
          <a:xfrm>
            <a:off x="590700" y="1495862"/>
            <a:ext cx="2099100" cy="3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Бизнес-модель</a:t>
            </a:r>
            <a:endParaRPr sz="19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8" name="Google Shape;98;p17"/>
          <p:cNvSpPr txBox="1"/>
          <p:nvPr>
            <p:ph idx="1" type="subTitle"/>
          </p:nvPr>
        </p:nvSpPr>
        <p:spPr>
          <a:xfrm>
            <a:off x="590700" y="2249175"/>
            <a:ext cx="3765900" cy="22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MY CONTAINERS отличается от подхода других интегрированных логистических операторов тем, что мы управляем “гибким” парком контейнеров и независим от собственных линейных сервисов, охватывающих все этапы интермодальной транспортной цепочки. Мы оперативно регулируем объем контейнерного парка, наращивая объем в регионах мира, где растёт спрос и снижаем, там где рыночные условия ухудшаются</a:t>
            </a:r>
            <a:endParaRPr sz="1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9" name="Google Shape;99;p17"/>
          <p:cNvSpPr/>
          <p:nvPr/>
        </p:nvSpPr>
        <p:spPr>
          <a:xfrm>
            <a:off x="4966825" y="2064675"/>
            <a:ext cx="3669900" cy="42900"/>
          </a:xfrm>
          <a:prstGeom prst="rect">
            <a:avLst/>
          </a:prstGeom>
          <a:gradFill>
            <a:gsLst>
              <a:gs pos="0">
                <a:srgbClr val="2797FF"/>
              </a:gs>
              <a:gs pos="100000">
                <a:srgbClr val="E440FF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7"/>
          <p:cNvSpPr txBox="1"/>
          <p:nvPr>
            <p:ph idx="1" type="subTitle"/>
          </p:nvPr>
        </p:nvSpPr>
        <p:spPr>
          <a:xfrm>
            <a:off x="4870775" y="1495858"/>
            <a:ext cx="1548300" cy="3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Команда</a:t>
            </a:r>
            <a:endParaRPr sz="20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1" name="Google Shape;101;p17"/>
          <p:cNvSpPr txBox="1"/>
          <p:nvPr>
            <p:ph idx="1" type="subTitle"/>
          </p:nvPr>
        </p:nvSpPr>
        <p:spPr>
          <a:xfrm>
            <a:off x="4870775" y="2249175"/>
            <a:ext cx="3765900" cy="22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Команда трейдинга и участие в глобальной партнерской сети, позволяет при необходимости продать парк в любой точке мира и наоборот закупить его в нужный момент времени в необходимой локации</a:t>
            </a:r>
            <a:endParaRPr sz="1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/>
          <p:nvPr/>
        </p:nvSpPr>
        <p:spPr>
          <a:xfrm>
            <a:off x="686750" y="2064675"/>
            <a:ext cx="3669900" cy="42900"/>
          </a:xfrm>
          <a:prstGeom prst="rect">
            <a:avLst/>
          </a:prstGeom>
          <a:gradFill>
            <a:gsLst>
              <a:gs pos="0">
                <a:srgbClr val="2797FF"/>
              </a:gs>
              <a:gs pos="100000">
                <a:srgbClr val="E440FF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8"/>
          <p:cNvSpPr txBox="1"/>
          <p:nvPr>
            <p:ph idx="1" type="subTitle"/>
          </p:nvPr>
        </p:nvSpPr>
        <p:spPr>
          <a:xfrm>
            <a:off x="590700" y="1495862"/>
            <a:ext cx="2099100" cy="3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Регионы</a:t>
            </a:r>
            <a:endParaRPr sz="19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8" name="Google Shape;108;p18"/>
          <p:cNvSpPr txBox="1"/>
          <p:nvPr>
            <p:ph idx="1" type="subTitle"/>
          </p:nvPr>
        </p:nvSpPr>
        <p:spPr>
          <a:xfrm>
            <a:off x="590700" y="2249175"/>
            <a:ext cx="3765900" cy="22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Мы охватываем большинство регионов мира и формируем партнерскую сеть в т.ч. в таких регионах как Китай, Индия, Вьетнам, Индонезия, страны СНГ и др. Под глобальный логистический “разворот на Юго-Восточная Азия” мы начали формировать инфраструктуру и наращивать партнерскую сеть еще с 2019 года</a:t>
            </a:r>
            <a:endParaRPr sz="1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9" name="Google Shape;109;p18"/>
          <p:cNvSpPr/>
          <p:nvPr/>
        </p:nvSpPr>
        <p:spPr>
          <a:xfrm>
            <a:off x="4966825" y="2064675"/>
            <a:ext cx="3669900" cy="42900"/>
          </a:xfrm>
          <a:prstGeom prst="rect">
            <a:avLst/>
          </a:prstGeom>
          <a:gradFill>
            <a:gsLst>
              <a:gs pos="0">
                <a:srgbClr val="2797FF"/>
              </a:gs>
              <a:gs pos="100000">
                <a:srgbClr val="E440FF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8"/>
          <p:cNvSpPr txBox="1"/>
          <p:nvPr>
            <p:ph idx="1" type="subTitle"/>
          </p:nvPr>
        </p:nvSpPr>
        <p:spPr>
          <a:xfrm>
            <a:off x="4870775" y="1495850"/>
            <a:ext cx="2404500" cy="3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Технологии</a:t>
            </a:r>
            <a:endParaRPr sz="20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1" name="Google Shape;111;p18"/>
          <p:cNvSpPr txBox="1"/>
          <p:nvPr>
            <p:ph idx="1" type="subTitle"/>
          </p:nvPr>
        </p:nvSpPr>
        <p:spPr>
          <a:xfrm>
            <a:off x="4870775" y="2249175"/>
            <a:ext cx="3765900" cy="22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Применяя технологии блокчейн, смарт-контракты и токенизируя парк контейнеров, делаем инвестиции в контейнерный парк доступными, технологичным и ликвидными.</a:t>
            </a:r>
            <a:endParaRPr sz="1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2" name="Google Shape;112;p18"/>
          <p:cNvSpPr txBox="1"/>
          <p:nvPr>
            <p:ph idx="1" type="subTitle"/>
          </p:nvPr>
        </p:nvSpPr>
        <p:spPr>
          <a:xfrm>
            <a:off x="590700" y="420600"/>
            <a:ext cx="6498600" cy="6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Инновационность компании</a:t>
            </a:r>
            <a:endParaRPr sz="3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/>
          <p:nvPr/>
        </p:nvSpPr>
        <p:spPr>
          <a:xfrm>
            <a:off x="686750" y="2064675"/>
            <a:ext cx="3669900" cy="42900"/>
          </a:xfrm>
          <a:prstGeom prst="rect">
            <a:avLst/>
          </a:prstGeom>
          <a:gradFill>
            <a:gsLst>
              <a:gs pos="0">
                <a:srgbClr val="2797FF"/>
              </a:gs>
              <a:gs pos="100000">
                <a:srgbClr val="E440FF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9"/>
          <p:cNvSpPr txBox="1"/>
          <p:nvPr>
            <p:ph idx="1" type="subTitle"/>
          </p:nvPr>
        </p:nvSpPr>
        <p:spPr>
          <a:xfrm>
            <a:off x="590700" y="1495862"/>
            <a:ext cx="2099100" cy="3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1</a:t>
            </a:r>
            <a:endParaRPr sz="19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9" name="Google Shape;119;p19"/>
          <p:cNvSpPr txBox="1"/>
          <p:nvPr>
            <p:ph idx="1" type="subTitle"/>
          </p:nvPr>
        </p:nvSpPr>
        <p:spPr>
          <a:xfrm>
            <a:off x="590700" y="2249175"/>
            <a:ext cx="3765900" cy="22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У вас есть собственный контейнерный парк и вы хотите чтобы им эффективно управляли. Мы возьмем парк в управление на срок 1-5 лет (Аренда парка)</a:t>
            </a:r>
            <a:endParaRPr sz="1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0" name="Google Shape;120;p19"/>
          <p:cNvSpPr/>
          <p:nvPr/>
        </p:nvSpPr>
        <p:spPr>
          <a:xfrm>
            <a:off x="4966825" y="2064675"/>
            <a:ext cx="3669900" cy="42900"/>
          </a:xfrm>
          <a:prstGeom prst="rect">
            <a:avLst/>
          </a:prstGeom>
          <a:gradFill>
            <a:gsLst>
              <a:gs pos="0">
                <a:srgbClr val="2797FF"/>
              </a:gs>
              <a:gs pos="100000">
                <a:srgbClr val="E440FF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9"/>
          <p:cNvSpPr txBox="1"/>
          <p:nvPr>
            <p:ph idx="1" type="subTitle"/>
          </p:nvPr>
        </p:nvSpPr>
        <p:spPr>
          <a:xfrm>
            <a:off x="4870775" y="1495850"/>
            <a:ext cx="2404500" cy="3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2</a:t>
            </a:r>
            <a:endParaRPr sz="20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2" name="Google Shape;122;p19"/>
          <p:cNvSpPr txBox="1"/>
          <p:nvPr>
            <p:ph idx="1" type="subTitle"/>
          </p:nvPr>
        </p:nvSpPr>
        <p:spPr>
          <a:xfrm>
            <a:off x="4870775" y="2249175"/>
            <a:ext cx="3765900" cy="22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У вас есть желание инвестировать в контейнерный парк. Мы покупаем контейнеры, делаем таможенное оформление, ставим парк на ваш баланс, управляем парком по договору управления (Аренда), срок от 3 лет</a:t>
            </a:r>
            <a:endParaRPr sz="1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3" name="Google Shape;123;p19"/>
          <p:cNvSpPr txBox="1"/>
          <p:nvPr>
            <p:ph idx="1" type="subTitle"/>
          </p:nvPr>
        </p:nvSpPr>
        <p:spPr>
          <a:xfrm>
            <a:off x="590700" y="420600"/>
            <a:ext cx="6498600" cy="6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Инвестиционное предложение</a:t>
            </a:r>
            <a:endParaRPr sz="3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/>
          <p:nvPr/>
        </p:nvSpPr>
        <p:spPr>
          <a:xfrm>
            <a:off x="686750" y="2064675"/>
            <a:ext cx="7082100" cy="42900"/>
          </a:xfrm>
          <a:prstGeom prst="rect">
            <a:avLst/>
          </a:prstGeom>
          <a:gradFill>
            <a:gsLst>
              <a:gs pos="0">
                <a:srgbClr val="2797FF"/>
              </a:gs>
              <a:gs pos="100000">
                <a:srgbClr val="E440FF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0"/>
          <p:cNvSpPr txBox="1"/>
          <p:nvPr>
            <p:ph idx="1" type="subTitle"/>
          </p:nvPr>
        </p:nvSpPr>
        <p:spPr>
          <a:xfrm>
            <a:off x="590700" y="1495850"/>
            <a:ext cx="6699000" cy="3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Доходность до 26,7% годовых</a:t>
            </a:r>
            <a:endParaRPr sz="19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0" name="Google Shape;130;p20"/>
          <p:cNvSpPr txBox="1"/>
          <p:nvPr>
            <p:ph idx="1" type="subTitle"/>
          </p:nvPr>
        </p:nvSpPr>
        <p:spPr>
          <a:xfrm>
            <a:off x="590700" y="2249175"/>
            <a:ext cx="7307100" cy="22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●"/>
            </a:pPr>
            <a:r>
              <a:rPr lang="ru"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Обеспечен активом (контейнерный парк)</a:t>
            </a:r>
            <a:endParaRPr sz="1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●"/>
            </a:pPr>
            <a:r>
              <a:rPr lang="ru"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Гарантированный возврат тела через 3 года с дисконтом 20 % (амортизация), право продления инвестиционного договора (без потерь на амортизацию)</a:t>
            </a:r>
            <a:endParaRPr sz="1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Roboto Light"/>
              <a:buChar char="●"/>
            </a:pPr>
            <a:r>
              <a:rPr lang="ru"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Выплаты ежеквартально, раз в полгода, ежегодно. Выплаты в валюте инвестиций (USD/РУБ)</a:t>
            </a:r>
            <a:endParaRPr sz="1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1" name="Google Shape;131;p20"/>
          <p:cNvSpPr txBox="1"/>
          <p:nvPr>
            <p:ph idx="1" type="subTitle"/>
          </p:nvPr>
        </p:nvSpPr>
        <p:spPr>
          <a:xfrm>
            <a:off x="590700" y="420600"/>
            <a:ext cx="6498600" cy="6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Условия</a:t>
            </a:r>
            <a:endParaRPr sz="3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